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15"/>
  </p:notesMasterIdLst>
  <p:sldIdLst>
    <p:sldId id="256" r:id="rId2"/>
    <p:sldId id="262" r:id="rId3"/>
    <p:sldId id="257" r:id="rId4"/>
    <p:sldId id="259" r:id="rId5"/>
    <p:sldId id="258" r:id="rId6"/>
    <p:sldId id="260" r:id="rId7"/>
    <p:sldId id="261" r:id="rId8"/>
    <p:sldId id="263" r:id="rId9"/>
    <p:sldId id="265" r:id="rId10"/>
    <p:sldId id="266" r:id="rId11"/>
    <p:sldId id="267" r:id="rId12"/>
    <p:sldId id="268" r:id="rId13"/>
    <p:sldId id="26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 Gim Pei" initials="NGP" lastIdx="1" clrIdx="0">
    <p:extLst>
      <p:ext uri="{19B8F6BF-5375-455C-9EA6-DF929625EA0E}">
        <p15:presenceInfo xmlns:p15="http://schemas.microsoft.com/office/powerpoint/2012/main" userId="f0915584036cb1e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425"/>
    <p:restoredTop sz="91416"/>
  </p:normalViewPr>
  <p:slideViewPr>
    <p:cSldViewPr snapToGrid="0" snapToObjects="1">
      <p:cViewPr varScale="1">
        <p:scale>
          <a:sx n="88" d="100"/>
          <a:sy n="88" d="100"/>
        </p:scale>
        <p:origin x="52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04706-1183-3743-BF8C-D934D827BA28}" type="datetimeFigureOut">
              <a:rPr lang="en-US" smtClean="0"/>
              <a:t>11/2/20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6AF11D-0A03-5B4C-8893-D03755C2508D}" type="slidenum">
              <a:rPr lang="en-US" smtClean="0"/>
              <a:t>‹#›</a:t>
            </a:fld>
            <a:endParaRPr lang="en-US"/>
          </a:p>
        </p:txBody>
      </p:sp>
    </p:spTree>
    <p:extLst>
      <p:ext uri="{BB962C8B-B14F-4D97-AF65-F5344CB8AC3E}">
        <p14:creationId xmlns:p14="http://schemas.microsoft.com/office/powerpoint/2010/main" val="1572097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Figures are based on annual statistical reports on Crime in Singapore</a:t>
            </a:r>
          </a:p>
        </p:txBody>
      </p:sp>
      <p:sp>
        <p:nvSpPr>
          <p:cNvPr id="4" name="Slide Number Placeholder 3"/>
          <p:cNvSpPr>
            <a:spLocks noGrp="1"/>
          </p:cNvSpPr>
          <p:nvPr>
            <p:ph type="sldNum" sz="quarter" idx="5"/>
          </p:nvPr>
        </p:nvSpPr>
        <p:spPr/>
        <p:txBody>
          <a:bodyPr/>
          <a:lstStyle/>
          <a:p>
            <a:fld id="{136AF11D-0A03-5B4C-8893-D03755C2508D}" type="slidenum">
              <a:rPr lang="en-US" smtClean="0"/>
              <a:t>3</a:t>
            </a:fld>
            <a:endParaRPr lang="en-US"/>
          </a:p>
        </p:txBody>
      </p:sp>
    </p:spTree>
    <p:extLst>
      <p:ext uri="{BB962C8B-B14F-4D97-AF65-F5344CB8AC3E}">
        <p14:creationId xmlns:p14="http://schemas.microsoft.com/office/powerpoint/2010/main" val="1646207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6AF11D-0A03-5B4C-8893-D03755C2508D}" type="slidenum">
              <a:rPr lang="en-US" smtClean="0"/>
              <a:t>12</a:t>
            </a:fld>
            <a:endParaRPr lang="en-US"/>
          </a:p>
        </p:txBody>
      </p:sp>
    </p:spTree>
    <p:extLst>
      <p:ext uri="{BB962C8B-B14F-4D97-AF65-F5344CB8AC3E}">
        <p14:creationId xmlns:p14="http://schemas.microsoft.com/office/powerpoint/2010/main" val="4281354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GB"/>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11/2/20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11/2/20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11/2/20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11/2/20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GB"/>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11/2/20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11/2/20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11/2/20</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11/2/20</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11/2/20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GB"/>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11/2/20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11/2/20</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11/2/20</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sv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D5C296-F4B1-4AE5-8EEB-9FEB7ED17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able, wooden, floor, wood&#10;&#10;Description automatically generated">
            <a:extLst>
              <a:ext uri="{FF2B5EF4-FFF2-40B4-BE49-F238E27FC236}">
                <a16:creationId xmlns:a16="http://schemas.microsoft.com/office/drawing/2014/main" id="{47061BA4-51D3-4447-9420-DF06FBA36132}"/>
              </a:ext>
            </a:extLst>
          </p:cNvPr>
          <p:cNvPicPr>
            <a:picLocks noChangeAspect="1"/>
          </p:cNvPicPr>
          <p:nvPr/>
        </p:nvPicPr>
        <p:blipFill rotWithShape="1">
          <a:blip r:embed="rId2">
            <a:duotone>
              <a:schemeClr val="accent1">
                <a:shade val="45000"/>
                <a:satMod val="135000"/>
              </a:schemeClr>
              <a:prstClr val="white"/>
            </a:duotone>
          </a:blip>
          <a:srcRect t="9919" r="2510" b="4375"/>
          <a:stretch/>
        </p:blipFill>
        <p:spPr>
          <a:xfrm>
            <a:off x="20" y="-1"/>
            <a:ext cx="12188932" cy="6858000"/>
          </a:xfrm>
          <a:prstGeom prst="rect">
            <a:avLst/>
          </a:prstGeom>
        </p:spPr>
      </p:pic>
      <p:sp>
        <p:nvSpPr>
          <p:cNvPr id="12" name="Rectangle 11">
            <a:extLst>
              <a:ext uri="{FF2B5EF4-FFF2-40B4-BE49-F238E27FC236}">
                <a16:creationId xmlns:a16="http://schemas.microsoft.com/office/drawing/2014/main" id="{9C1ACE66-194D-48C4-A14A-6933B3528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lumMod val="50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3C8F788-B7B0-7E48-B3F8-02DBA2EB301D}"/>
              </a:ext>
            </a:extLst>
          </p:cNvPr>
          <p:cNvSpPr>
            <a:spLocks noGrp="1"/>
          </p:cNvSpPr>
          <p:nvPr>
            <p:ph type="ctrTitle"/>
          </p:nvPr>
        </p:nvSpPr>
        <p:spPr>
          <a:xfrm>
            <a:off x="643467" y="1298448"/>
            <a:ext cx="3685070" cy="3255264"/>
          </a:xfrm>
        </p:spPr>
        <p:txBody>
          <a:bodyPr>
            <a:normAutofit/>
          </a:bodyPr>
          <a:lstStyle/>
          <a:p>
            <a:r>
              <a:rPr lang="en-US" sz="5000" dirty="0"/>
              <a:t>SINGAPORE CRIME </a:t>
            </a:r>
            <a:r>
              <a:rPr lang="en-US" sz="3600" dirty="0"/>
              <a:t>Analysis</a:t>
            </a:r>
          </a:p>
        </p:txBody>
      </p:sp>
      <p:sp>
        <p:nvSpPr>
          <p:cNvPr id="3" name="Subtitle 2">
            <a:extLst>
              <a:ext uri="{FF2B5EF4-FFF2-40B4-BE49-F238E27FC236}">
                <a16:creationId xmlns:a16="http://schemas.microsoft.com/office/drawing/2014/main" id="{C6AC461F-3B18-7A4E-A0F5-E9F197CD91D3}"/>
              </a:ext>
            </a:extLst>
          </p:cNvPr>
          <p:cNvSpPr>
            <a:spLocks noGrp="1"/>
          </p:cNvSpPr>
          <p:nvPr>
            <p:ph type="subTitle" idx="1"/>
          </p:nvPr>
        </p:nvSpPr>
        <p:spPr>
          <a:xfrm>
            <a:off x="643467" y="4670246"/>
            <a:ext cx="3685069" cy="914400"/>
          </a:xfrm>
        </p:spPr>
        <p:txBody>
          <a:bodyPr>
            <a:normAutofit/>
          </a:bodyPr>
          <a:lstStyle/>
          <a:p>
            <a:r>
              <a:rPr lang="en-US" dirty="0"/>
              <a:t>Capstone Project 2</a:t>
            </a:r>
          </a:p>
        </p:txBody>
      </p:sp>
      <p:sp>
        <p:nvSpPr>
          <p:cNvPr id="14" name="Rectangle 13">
            <a:extLst>
              <a:ext uri="{FF2B5EF4-FFF2-40B4-BE49-F238E27FC236}">
                <a16:creationId xmlns:a16="http://schemas.microsoft.com/office/drawing/2014/main" id="{025B886A-7ED1-4B77-819B-76ACBEFB0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742691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A27AD786-8597-6348-8515-603653E5ED35}"/>
              </a:ext>
            </a:extLst>
          </p:cNvPr>
          <p:cNvSpPr>
            <a:spLocks noGrp="1"/>
          </p:cNvSpPr>
          <p:nvPr>
            <p:ph type="title"/>
          </p:nvPr>
        </p:nvSpPr>
        <p:spPr>
          <a:xfrm>
            <a:off x="1600754" y="1087374"/>
            <a:ext cx="8983489" cy="1000978"/>
          </a:xfrm>
        </p:spPr>
        <p:txBody>
          <a:bodyPr>
            <a:normAutofit/>
          </a:bodyPr>
          <a:lstStyle/>
          <a:p>
            <a:r>
              <a:rPr lang="en-US" dirty="0"/>
              <a:t>Insights: Overall Crime</a:t>
            </a:r>
          </a:p>
        </p:txBody>
      </p:sp>
      <p:sp>
        <p:nvSpPr>
          <p:cNvPr id="21" name="Rectangle 20">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F05CDEBD-D7DF-5546-9AE7-F020B37E192D}"/>
              </a:ext>
            </a:extLst>
          </p:cNvPr>
          <p:cNvSpPr>
            <a:spLocks noGrp="1"/>
          </p:cNvSpPr>
          <p:nvPr>
            <p:ph idx="1"/>
          </p:nvPr>
        </p:nvSpPr>
        <p:spPr>
          <a:xfrm>
            <a:off x="1600753" y="2535446"/>
            <a:ext cx="8983489" cy="3554457"/>
          </a:xfrm>
        </p:spPr>
        <p:txBody>
          <a:bodyPr>
            <a:normAutofit/>
          </a:bodyPr>
          <a:lstStyle/>
          <a:p>
            <a:pPr marL="0" indent="0">
              <a:buNone/>
            </a:pPr>
            <a:r>
              <a:rPr lang="en-US" b="1" dirty="0">
                <a:solidFill>
                  <a:schemeClr val="tx1"/>
                </a:solidFill>
              </a:rPr>
              <a:t>Dashboard 1: Overall Crime</a:t>
            </a:r>
          </a:p>
          <a:p>
            <a:pPr>
              <a:buFontTx/>
              <a:buChar char="-"/>
            </a:pPr>
            <a:r>
              <a:rPr lang="en-US" dirty="0">
                <a:solidFill>
                  <a:schemeClr val="tx1"/>
                </a:solidFill>
              </a:rPr>
              <a:t>Overall crime rate increase slightly since year 2018.</a:t>
            </a:r>
          </a:p>
          <a:p>
            <a:pPr>
              <a:buFontTx/>
              <a:buChar char="-"/>
            </a:pPr>
            <a:r>
              <a:rPr lang="en-US" dirty="0">
                <a:solidFill>
                  <a:schemeClr val="tx1"/>
                </a:solidFill>
              </a:rPr>
              <a:t>The increase in the number of reported crime was primarily due to a significant increase in Commercial Crimes.</a:t>
            </a:r>
          </a:p>
          <a:p>
            <a:pPr>
              <a:buFontTx/>
              <a:buChar char="-"/>
            </a:pPr>
            <a:r>
              <a:rPr lang="en-US" dirty="0">
                <a:solidFill>
                  <a:schemeClr val="tx1"/>
                </a:solidFill>
              </a:rPr>
              <a:t>Four out of six crime classes that made up overall crime in 2019 decreased compared to 2018.</a:t>
            </a:r>
          </a:p>
        </p:txBody>
      </p:sp>
    </p:spTree>
    <p:extLst>
      <p:ext uri="{BB962C8B-B14F-4D97-AF65-F5344CB8AC3E}">
        <p14:creationId xmlns:p14="http://schemas.microsoft.com/office/powerpoint/2010/main" val="679627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A27AD786-8597-6348-8515-603653E5ED35}"/>
              </a:ext>
            </a:extLst>
          </p:cNvPr>
          <p:cNvSpPr>
            <a:spLocks noGrp="1"/>
          </p:cNvSpPr>
          <p:nvPr>
            <p:ph type="title"/>
          </p:nvPr>
        </p:nvSpPr>
        <p:spPr>
          <a:xfrm>
            <a:off x="1600754" y="1087374"/>
            <a:ext cx="8983489" cy="1000978"/>
          </a:xfrm>
        </p:spPr>
        <p:txBody>
          <a:bodyPr>
            <a:normAutofit fontScale="90000"/>
          </a:bodyPr>
          <a:lstStyle/>
          <a:p>
            <a:r>
              <a:rPr lang="en-US" dirty="0"/>
              <a:t>Insights: Crimes (5 Preventable crime, Unlicensed Money Lending and Harassment) reported by NPC</a:t>
            </a:r>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F05CDEBD-D7DF-5546-9AE7-F020B37E192D}"/>
              </a:ext>
            </a:extLst>
          </p:cNvPr>
          <p:cNvSpPr>
            <a:spLocks noGrp="1"/>
          </p:cNvSpPr>
          <p:nvPr>
            <p:ph idx="1"/>
          </p:nvPr>
        </p:nvSpPr>
        <p:spPr>
          <a:xfrm>
            <a:off x="1600753" y="2535446"/>
            <a:ext cx="8983489" cy="3554457"/>
          </a:xfrm>
        </p:spPr>
        <p:txBody>
          <a:bodyPr>
            <a:normAutofit/>
          </a:bodyPr>
          <a:lstStyle/>
          <a:p>
            <a:pPr marL="0" indent="0">
              <a:buNone/>
            </a:pPr>
            <a:r>
              <a:rPr lang="en-US" sz="1700" b="1" dirty="0">
                <a:solidFill>
                  <a:schemeClr val="tx1"/>
                </a:solidFill>
              </a:rPr>
              <a:t>Dashboard 2: Five Preventable Crime, Unlicensed Money Lending and Harassment by Neighborhood Police Center (NPC)</a:t>
            </a:r>
          </a:p>
          <a:p>
            <a:pPr>
              <a:buFontTx/>
              <a:buChar char="-"/>
            </a:pPr>
            <a:r>
              <a:rPr lang="en-US" sz="1700" dirty="0">
                <a:solidFill>
                  <a:schemeClr val="tx1"/>
                </a:solidFill>
              </a:rPr>
              <a:t>Overall crime for these TWO classes increases in year 2017, 2018.</a:t>
            </a:r>
          </a:p>
          <a:p>
            <a:pPr>
              <a:buFontTx/>
              <a:buChar char="-"/>
            </a:pPr>
            <a:r>
              <a:rPr lang="en-US" sz="1700" dirty="0">
                <a:solidFill>
                  <a:schemeClr val="tx1"/>
                </a:solidFill>
              </a:rPr>
              <a:t>The increase in the number of reported crime were due to increases in UML-related harassment, and Outrage of Modesty.</a:t>
            </a:r>
          </a:p>
          <a:p>
            <a:pPr>
              <a:buFontTx/>
              <a:buChar char="-"/>
            </a:pPr>
            <a:r>
              <a:rPr lang="en-US" sz="1700" dirty="0">
                <a:solidFill>
                  <a:schemeClr val="tx1"/>
                </a:solidFill>
              </a:rPr>
              <a:t>UML – related harassment cases increased by 14.6% to 5278 cases in 2019, from 4607 cases in 2018.</a:t>
            </a:r>
          </a:p>
          <a:p>
            <a:pPr>
              <a:buFontTx/>
              <a:buChar char="-"/>
            </a:pPr>
            <a:r>
              <a:rPr lang="en-US" sz="1700" dirty="0">
                <a:solidFill>
                  <a:schemeClr val="tx1"/>
                </a:solidFill>
              </a:rPr>
              <a:t>Outrage of Modesty cases increased by 10.6% to 1708 cases in 2018, from 1543 cases in 2017. Although annual crime brief 2019 from Police news release that, cases decreased by 7.1% to 1605 it remains a cause of concern due to the high number of reported cases.</a:t>
            </a:r>
          </a:p>
          <a:p>
            <a:pPr>
              <a:buFontTx/>
              <a:buChar char="-"/>
            </a:pPr>
            <a:r>
              <a:rPr lang="en-US" sz="1700" dirty="0">
                <a:solidFill>
                  <a:schemeClr val="tx1"/>
                </a:solidFill>
              </a:rPr>
              <a:t>Robbery, Theft of Motor Vehicles are in downward trend.</a:t>
            </a:r>
          </a:p>
        </p:txBody>
      </p:sp>
    </p:spTree>
    <p:extLst>
      <p:ext uri="{BB962C8B-B14F-4D97-AF65-F5344CB8AC3E}">
        <p14:creationId xmlns:p14="http://schemas.microsoft.com/office/powerpoint/2010/main" val="3179936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0D9E18EA-3727-2D48-B406-EE22181287C9}"/>
              </a:ext>
            </a:extLst>
          </p:cNvPr>
          <p:cNvSpPr>
            <a:spLocks noGrp="1"/>
          </p:cNvSpPr>
          <p:nvPr>
            <p:ph type="title"/>
          </p:nvPr>
        </p:nvSpPr>
        <p:spPr>
          <a:xfrm>
            <a:off x="1600754" y="1087374"/>
            <a:ext cx="8983489" cy="1000978"/>
          </a:xfrm>
        </p:spPr>
        <p:txBody>
          <a:bodyPr>
            <a:normAutofit fontScale="90000"/>
          </a:bodyPr>
          <a:lstStyle/>
          <a:p>
            <a:r>
              <a:rPr lang="en-US" dirty="0"/>
              <a:t>Insights: Person Arrested and Victims by Selected Major Offences</a:t>
            </a:r>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440EC1D9-9F3B-6244-B9AF-73BAE6A926F9}"/>
              </a:ext>
            </a:extLst>
          </p:cNvPr>
          <p:cNvSpPr>
            <a:spLocks noGrp="1"/>
          </p:cNvSpPr>
          <p:nvPr>
            <p:ph idx="1"/>
          </p:nvPr>
        </p:nvSpPr>
        <p:spPr>
          <a:xfrm>
            <a:off x="1600753" y="2535446"/>
            <a:ext cx="8983489" cy="3554457"/>
          </a:xfrm>
        </p:spPr>
        <p:txBody>
          <a:bodyPr>
            <a:normAutofit/>
          </a:bodyPr>
          <a:lstStyle/>
          <a:p>
            <a:pPr marL="0" indent="0">
              <a:buNone/>
            </a:pPr>
            <a:r>
              <a:rPr lang="en-US" sz="1300" b="1" dirty="0">
                <a:solidFill>
                  <a:schemeClr val="tx1"/>
                </a:solidFill>
              </a:rPr>
              <a:t>Dashboard 3: Person Arrested and Victims by Selected Major Offences</a:t>
            </a:r>
          </a:p>
          <a:p>
            <a:pPr>
              <a:buFontTx/>
              <a:buChar char="-"/>
            </a:pPr>
            <a:r>
              <a:rPr lang="en-US" sz="1300" dirty="0">
                <a:solidFill>
                  <a:schemeClr val="tx1"/>
                </a:solidFill>
              </a:rPr>
              <a:t>Overall person arrested in year 2019 is slightly reduced (-4.5%).</a:t>
            </a:r>
          </a:p>
          <a:p>
            <a:pPr>
              <a:buFontTx/>
              <a:buChar char="-"/>
            </a:pPr>
            <a:r>
              <a:rPr lang="en-US" sz="1300" dirty="0">
                <a:solidFill>
                  <a:schemeClr val="tx1"/>
                </a:solidFill>
              </a:rPr>
              <a:t>Majority of person arrested is from Male (82%) , age-group of above 21 years old.</a:t>
            </a:r>
          </a:p>
          <a:p>
            <a:pPr>
              <a:buFontTx/>
              <a:buChar char="-"/>
            </a:pPr>
            <a:r>
              <a:rPr lang="en-US" sz="1300" dirty="0">
                <a:solidFill>
                  <a:schemeClr val="tx1"/>
                </a:solidFill>
              </a:rPr>
              <a:t>TOP Two offences with the greatest number of person arrested are Cheating related offences and outrage of modesty.</a:t>
            </a:r>
          </a:p>
          <a:p>
            <a:pPr>
              <a:buFontTx/>
              <a:buChar char="-"/>
            </a:pPr>
            <a:r>
              <a:rPr lang="en-US" sz="1300" dirty="0">
                <a:solidFill>
                  <a:schemeClr val="tx1"/>
                </a:solidFill>
              </a:rPr>
              <a:t>Majority of person arrested from Rioting is from younger age-group (21 years old and below).</a:t>
            </a:r>
          </a:p>
          <a:p>
            <a:pPr>
              <a:buFontTx/>
              <a:buChar char="-"/>
            </a:pPr>
            <a:r>
              <a:rPr lang="en-US" sz="1300" dirty="0">
                <a:solidFill>
                  <a:schemeClr val="tx1"/>
                </a:solidFill>
              </a:rPr>
              <a:t>Overall reported victims increased in year 2019 by 30%.</a:t>
            </a:r>
          </a:p>
          <a:p>
            <a:pPr>
              <a:buFontTx/>
              <a:buChar char="-"/>
            </a:pPr>
            <a:r>
              <a:rPr lang="en-US" sz="1300" dirty="0">
                <a:solidFill>
                  <a:schemeClr val="tx1"/>
                </a:solidFill>
              </a:rPr>
              <a:t>On average in 9 years (2011-2019), 53% victims are female. However, in year 2019, 51% victims are male.</a:t>
            </a:r>
          </a:p>
          <a:p>
            <a:pPr>
              <a:buFontTx/>
              <a:buChar char="-"/>
            </a:pPr>
            <a:r>
              <a:rPr lang="en-US" sz="1300" dirty="0">
                <a:solidFill>
                  <a:schemeClr val="tx1"/>
                </a:solidFill>
              </a:rPr>
              <a:t>Among the TOP offences with greatest number of victims, male made up of 59%. </a:t>
            </a:r>
          </a:p>
          <a:p>
            <a:pPr>
              <a:buFontTx/>
              <a:buChar char="-"/>
            </a:pPr>
            <a:r>
              <a:rPr lang="en-US" sz="1300" dirty="0">
                <a:solidFill>
                  <a:schemeClr val="tx1"/>
                </a:solidFill>
              </a:rPr>
              <a:t>Female continue to be more vulnerable to offence of Outrage of Modesty (on average of  of 92% in 9 years). However, male victims observed an increased in year 2019, from 7% in year 2018 to 12% in year 2019.</a:t>
            </a:r>
          </a:p>
          <a:p>
            <a:pPr>
              <a:buFontTx/>
              <a:buChar char="-"/>
            </a:pPr>
            <a:r>
              <a:rPr lang="en-US" sz="1300" dirty="0">
                <a:solidFill>
                  <a:schemeClr val="tx1"/>
                </a:solidFill>
              </a:rPr>
              <a:t>Young people and youth are more vulnerable to offences of Rape.</a:t>
            </a:r>
          </a:p>
        </p:txBody>
      </p:sp>
    </p:spTree>
    <p:extLst>
      <p:ext uri="{BB962C8B-B14F-4D97-AF65-F5344CB8AC3E}">
        <p14:creationId xmlns:p14="http://schemas.microsoft.com/office/powerpoint/2010/main" val="3928781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50A12-222F-8540-9338-30CBC85A40C3}"/>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66CF54C1-D594-634B-9DA9-7C4AB0684B5B}"/>
              </a:ext>
            </a:extLst>
          </p:cNvPr>
          <p:cNvSpPr>
            <a:spLocks noGrp="1"/>
          </p:cNvSpPr>
          <p:nvPr>
            <p:ph idx="1"/>
          </p:nvPr>
        </p:nvSpPr>
        <p:spPr>
          <a:xfrm>
            <a:off x="5069632" y="1123838"/>
            <a:ext cx="5088468" cy="1115510"/>
          </a:xfrm>
        </p:spPr>
        <p:txBody>
          <a:bodyPr/>
          <a:lstStyle/>
          <a:p>
            <a:pPr>
              <a:buFontTx/>
              <a:buChar char="-"/>
            </a:pPr>
            <a:r>
              <a:rPr lang="en-US" dirty="0">
                <a:solidFill>
                  <a:srgbClr val="00B0F0"/>
                </a:solidFill>
              </a:rPr>
              <a:t>Crime rate though remain low, but increased in two consecutive years, 2018, and 2019.</a:t>
            </a:r>
          </a:p>
          <a:p>
            <a:pPr marL="0" indent="0">
              <a:buNone/>
            </a:pPr>
            <a:endParaRPr lang="en-US" dirty="0"/>
          </a:p>
        </p:txBody>
      </p:sp>
      <p:pic>
        <p:nvPicPr>
          <p:cNvPr id="5" name="Graphic 4" descr="Business Growth">
            <a:extLst>
              <a:ext uri="{FF2B5EF4-FFF2-40B4-BE49-F238E27FC236}">
                <a16:creationId xmlns:a16="http://schemas.microsoft.com/office/drawing/2014/main" id="{66D35BFB-D715-CC44-AB70-8FBB48D68F8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69268" y="1123837"/>
            <a:ext cx="914400" cy="914400"/>
          </a:xfrm>
          <a:prstGeom prst="rect">
            <a:avLst/>
          </a:prstGeom>
        </p:spPr>
      </p:pic>
      <p:pic>
        <p:nvPicPr>
          <p:cNvPr id="7" name="Graphic 6" descr="Gender">
            <a:extLst>
              <a:ext uri="{FF2B5EF4-FFF2-40B4-BE49-F238E27FC236}">
                <a16:creationId xmlns:a16="http://schemas.microsoft.com/office/drawing/2014/main" id="{4C04EA1F-B4EC-2A4F-8859-2368931F32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9268" y="5036409"/>
            <a:ext cx="914400" cy="914400"/>
          </a:xfrm>
          <a:prstGeom prst="rect">
            <a:avLst/>
          </a:prstGeom>
        </p:spPr>
      </p:pic>
      <p:sp>
        <p:nvSpPr>
          <p:cNvPr id="8" name="Content Placeholder 2">
            <a:extLst>
              <a:ext uri="{FF2B5EF4-FFF2-40B4-BE49-F238E27FC236}">
                <a16:creationId xmlns:a16="http://schemas.microsoft.com/office/drawing/2014/main" id="{56C89574-1861-B546-B961-76CB44B09C2F}"/>
              </a:ext>
            </a:extLst>
          </p:cNvPr>
          <p:cNvSpPr txBox="1">
            <a:spLocks/>
          </p:cNvSpPr>
          <p:nvPr/>
        </p:nvSpPr>
        <p:spPr>
          <a:xfrm>
            <a:off x="5112746" y="5116270"/>
            <a:ext cx="5088468" cy="111551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dirty="0">
                <a:solidFill>
                  <a:srgbClr val="00B0F0"/>
                </a:solidFill>
              </a:rPr>
              <a:t>Male is more vulnerable to Cheating related Offences, but Female is more impacted in Outrage of Modesty</a:t>
            </a:r>
          </a:p>
          <a:p>
            <a:pPr marL="0" indent="0">
              <a:buFont typeface="Wingdings 2" pitchFamily="18" charset="2"/>
              <a:buNone/>
            </a:pPr>
            <a:endParaRPr lang="en-US" dirty="0"/>
          </a:p>
        </p:txBody>
      </p:sp>
      <p:sp>
        <p:nvSpPr>
          <p:cNvPr id="9" name="Content Placeholder 2">
            <a:extLst>
              <a:ext uri="{FF2B5EF4-FFF2-40B4-BE49-F238E27FC236}">
                <a16:creationId xmlns:a16="http://schemas.microsoft.com/office/drawing/2014/main" id="{88AA28C9-E60F-A843-BC6F-71F0901CF0B0}"/>
              </a:ext>
            </a:extLst>
          </p:cNvPr>
          <p:cNvSpPr txBox="1">
            <a:spLocks/>
          </p:cNvSpPr>
          <p:nvPr/>
        </p:nvSpPr>
        <p:spPr>
          <a:xfrm>
            <a:off x="5069632" y="2239348"/>
            <a:ext cx="5088468" cy="111551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a:buFontTx/>
              <a:buChar char="-"/>
            </a:pPr>
            <a:r>
              <a:rPr lang="en-US" dirty="0">
                <a:solidFill>
                  <a:srgbClr val="00B0F0"/>
                </a:solidFill>
              </a:rPr>
              <a:t>Most common types of crime is Commercial Crimes</a:t>
            </a:r>
          </a:p>
          <a:p>
            <a:pPr marL="0" indent="0">
              <a:buFont typeface="Wingdings 2" pitchFamily="18" charset="2"/>
              <a:buNone/>
            </a:pPr>
            <a:endParaRPr lang="en-US" dirty="0"/>
          </a:p>
        </p:txBody>
      </p:sp>
      <p:pic>
        <p:nvPicPr>
          <p:cNvPr id="13" name="Picture 12" descr="A picture containing text&#10;&#10;Description automatically generated">
            <a:extLst>
              <a:ext uri="{FF2B5EF4-FFF2-40B4-BE49-F238E27FC236}">
                <a16:creationId xmlns:a16="http://schemas.microsoft.com/office/drawing/2014/main" id="{A6EADC5F-2E9A-0C4B-8846-9E6AC7E52E10}"/>
              </a:ext>
            </a:extLst>
          </p:cNvPr>
          <p:cNvPicPr>
            <a:picLocks noChangeAspect="1"/>
          </p:cNvPicPr>
          <p:nvPr/>
        </p:nvPicPr>
        <p:blipFill>
          <a:blip r:embed="rId6"/>
          <a:stretch>
            <a:fillRect/>
          </a:stretch>
        </p:blipFill>
        <p:spPr>
          <a:xfrm>
            <a:off x="3480966" y="2038237"/>
            <a:ext cx="1308100" cy="1016000"/>
          </a:xfrm>
          <a:prstGeom prst="rect">
            <a:avLst/>
          </a:prstGeom>
        </p:spPr>
      </p:pic>
      <p:sp>
        <p:nvSpPr>
          <p:cNvPr id="14" name="Content Placeholder 2">
            <a:extLst>
              <a:ext uri="{FF2B5EF4-FFF2-40B4-BE49-F238E27FC236}">
                <a16:creationId xmlns:a16="http://schemas.microsoft.com/office/drawing/2014/main" id="{1D7B0E1B-7D55-AF4F-BA57-F37746147B7A}"/>
              </a:ext>
            </a:extLst>
          </p:cNvPr>
          <p:cNvSpPr txBox="1">
            <a:spLocks/>
          </p:cNvSpPr>
          <p:nvPr/>
        </p:nvSpPr>
        <p:spPr>
          <a:xfrm>
            <a:off x="5069631" y="2945388"/>
            <a:ext cx="5088468" cy="111551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dirty="0">
                <a:solidFill>
                  <a:srgbClr val="00B0F0"/>
                </a:solidFill>
              </a:rPr>
              <a:t>Total crime cases reported vary by NPC.</a:t>
            </a:r>
          </a:p>
        </p:txBody>
      </p:sp>
      <p:pic>
        <p:nvPicPr>
          <p:cNvPr id="16" name="Graphic 15" descr="Arrow Up">
            <a:extLst>
              <a:ext uri="{FF2B5EF4-FFF2-40B4-BE49-F238E27FC236}">
                <a16:creationId xmlns:a16="http://schemas.microsoft.com/office/drawing/2014/main" id="{B4F348F8-A319-534D-B0E6-6C4AD0C62F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60146" y="3852538"/>
            <a:ext cx="752600" cy="914400"/>
          </a:xfrm>
          <a:prstGeom prst="rect">
            <a:avLst/>
          </a:prstGeom>
        </p:spPr>
      </p:pic>
      <p:pic>
        <p:nvPicPr>
          <p:cNvPr id="18" name="Picture 17" descr="A picture containing indoor&#10;&#10;Description automatically generated">
            <a:extLst>
              <a:ext uri="{FF2B5EF4-FFF2-40B4-BE49-F238E27FC236}">
                <a16:creationId xmlns:a16="http://schemas.microsoft.com/office/drawing/2014/main" id="{9DE1B9AB-BEF6-6D4A-88CA-8C41E8E9EEFB}"/>
              </a:ext>
            </a:extLst>
          </p:cNvPr>
          <p:cNvPicPr>
            <a:picLocks noChangeAspect="1"/>
          </p:cNvPicPr>
          <p:nvPr/>
        </p:nvPicPr>
        <p:blipFill>
          <a:blip r:embed="rId9"/>
          <a:stretch>
            <a:fillRect/>
          </a:stretch>
        </p:blipFill>
        <p:spPr>
          <a:xfrm>
            <a:off x="3814901" y="4060898"/>
            <a:ext cx="674857" cy="563704"/>
          </a:xfrm>
          <a:prstGeom prst="rect">
            <a:avLst/>
          </a:prstGeom>
        </p:spPr>
      </p:pic>
      <p:sp>
        <p:nvSpPr>
          <p:cNvPr id="19" name="Content Placeholder 2">
            <a:extLst>
              <a:ext uri="{FF2B5EF4-FFF2-40B4-BE49-F238E27FC236}">
                <a16:creationId xmlns:a16="http://schemas.microsoft.com/office/drawing/2014/main" id="{786CBC7B-6201-624C-9206-EBA1D819BB48}"/>
              </a:ext>
            </a:extLst>
          </p:cNvPr>
          <p:cNvSpPr txBox="1">
            <a:spLocks/>
          </p:cNvSpPr>
          <p:nvPr/>
        </p:nvSpPr>
        <p:spPr>
          <a:xfrm>
            <a:off x="5035003" y="3940178"/>
            <a:ext cx="5088468" cy="1006661"/>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dirty="0">
                <a:solidFill>
                  <a:srgbClr val="00B0F0"/>
                </a:solidFill>
              </a:rPr>
              <a:t>Increase in outrage of modesty cases trend remain a concern.</a:t>
            </a:r>
          </a:p>
          <a:p>
            <a:pPr marL="0" indent="0">
              <a:buFont typeface="Wingdings 2" pitchFamily="18" charset="2"/>
              <a:buNone/>
            </a:pPr>
            <a:endParaRPr lang="en-US" dirty="0"/>
          </a:p>
        </p:txBody>
      </p:sp>
    </p:spTree>
    <p:extLst>
      <p:ext uri="{BB962C8B-B14F-4D97-AF65-F5344CB8AC3E}">
        <p14:creationId xmlns:p14="http://schemas.microsoft.com/office/powerpoint/2010/main" val="2718906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102E8E4-3982-4884-AA0F-68EC37047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61FB29-8193-6F49-8E79-28282A272741}"/>
              </a:ext>
            </a:extLst>
          </p:cNvPr>
          <p:cNvSpPr>
            <a:spLocks noGrp="1"/>
          </p:cNvSpPr>
          <p:nvPr>
            <p:ph type="title"/>
          </p:nvPr>
        </p:nvSpPr>
        <p:spPr>
          <a:xfrm>
            <a:off x="8280736" y="1405464"/>
            <a:ext cx="3242383" cy="4690532"/>
          </a:xfrm>
        </p:spPr>
        <p:txBody>
          <a:bodyPr anchor="b">
            <a:normAutofit/>
          </a:bodyPr>
          <a:lstStyle/>
          <a:p>
            <a:pPr algn="r"/>
            <a:r>
              <a:rPr lang="en-US" dirty="0">
                <a:solidFill>
                  <a:schemeClr val="accent1"/>
                </a:solidFill>
              </a:rPr>
              <a:t>Problem Statements</a:t>
            </a:r>
          </a:p>
        </p:txBody>
      </p:sp>
      <p:sp>
        <p:nvSpPr>
          <p:cNvPr id="10" name="Rectangle 9">
            <a:extLst>
              <a:ext uri="{FF2B5EF4-FFF2-40B4-BE49-F238E27FC236}">
                <a16:creationId xmlns:a16="http://schemas.microsoft.com/office/drawing/2014/main" id="{51EB3F61-F91A-45E6-81DA-F22A4CBAC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8"/>
            <a:ext cx="1286934" cy="5333999"/>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B2A747B3-0AF3-3248-83B7-832334103ADB}"/>
              </a:ext>
            </a:extLst>
          </p:cNvPr>
          <p:cNvSpPr>
            <a:spLocks noGrp="1"/>
          </p:cNvSpPr>
          <p:nvPr>
            <p:ph idx="1"/>
          </p:nvPr>
        </p:nvSpPr>
        <p:spPr>
          <a:xfrm>
            <a:off x="1447802" y="1405464"/>
            <a:ext cx="7585839" cy="4690532"/>
          </a:xfrm>
        </p:spPr>
        <p:txBody>
          <a:bodyPr anchor="t">
            <a:normAutofit/>
          </a:bodyPr>
          <a:lstStyle/>
          <a:p>
            <a:pPr marL="0" indent="0">
              <a:buNone/>
            </a:pPr>
            <a:r>
              <a:rPr lang="en-US" sz="1700" dirty="0"/>
              <a:t>Singapore is one of the safest countries in the world. Overall crime rate in Singapore is low. Majority of general public felt safe walking home alone in their neighborhood at night. </a:t>
            </a:r>
          </a:p>
          <a:p>
            <a:pPr marL="0" indent="0">
              <a:buNone/>
            </a:pPr>
            <a:r>
              <a:rPr lang="en-US" sz="1700" dirty="0"/>
              <a:t>However, do we really know in more on the crime trend in Singapore?</a:t>
            </a:r>
          </a:p>
          <a:p>
            <a:pPr>
              <a:buFontTx/>
              <a:buChar char="-"/>
            </a:pPr>
            <a:r>
              <a:rPr lang="en-US" sz="1400" dirty="0">
                <a:solidFill>
                  <a:srgbClr val="00B0F0"/>
                </a:solidFill>
                <a:latin typeface="Chalkboard" panose="03050602040202020205" pitchFamily="66" charset="77"/>
              </a:rPr>
              <a:t>Is there an increase in the overall crime rate over the years?</a:t>
            </a:r>
          </a:p>
          <a:p>
            <a:pPr>
              <a:buFontTx/>
              <a:buChar char="-"/>
            </a:pPr>
            <a:r>
              <a:rPr lang="en-US" sz="1400" dirty="0">
                <a:solidFill>
                  <a:srgbClr val="00B0F0"/>
                </a:solidFill>
                <a:latin typeface="Chalkboard" panose="03050602040202020205" pitchFamily="66" charset="77"/>
              </a:rPr>
              <a:t>What is the most common type of crime?</a:t>
            </a:r>
          </a:p>
          <a:p>
            <a:r>
              <a:rPr lang="en-US" sz="1400" dirty="0">
                <a:solidFill>
                  <a:srgbClr val="00B0F0"/>
                </a:solidFill>
                <a:latin typeface="Chalkboard" panose="03050602040202020205" pitchFamily="66" charset="77"/>
              </a:rPr>
              <a:t>Is crime cases vary greatly by neighborhood?</a:t>
            </a:r>
          </a:p>
          <a:p>
            <a:r>
              <a:rPr lang="en-US" sz="1400" dirty="0">
                <a:solidFill>
                  <a:srgbClr val="00B0F0"/>
                </a:solidFill>
                <a:latin typeface="Chalkboard" panose="03050602040202020205" pitchFamily="66" charset="77"/>
              </a:rPr>
              <a:t>What is the offences that seeing increases in recent year and is a concern?</a:t>
            </a:r>
          </a:p>
          <a:p>
            <a:r>
              <a:rPr lang="en-US" sz="1400" dirty="0">
                <a:solidFill>
                  <a:srgbClr val="00B0F0"/>
                </a:solidFill>
                <a:latin typeface="Chalkboard" panose="03050602040202020205" pitchFamily="66" charset="77"/>
              </a:rPr>
              <a:t>Who are more vulnerable to the crime of concern?</a:t>
            </a:r>
          </a:p>
          <a:p>
            <a:pPr marL="0" indent="0">
              <a:buNone/>
            </a:pPr>
            <a:r>
              <a:rPr lang="en-US" sz="1700" dirty="0"/>
              <a:t>Knowing the crime trend well for both general public and Singapore Police Force are important. This increases the awareness of general public and community involvement in fighting against crime is an essential pillar to keep Singapore safe and secure.</a:t>
            </a:r>
          </a:p>
        </p:txBody>
      </p:sp>
      <p:sp>
        <p:nvSpPr>
          <p:cNvPr id="12" name="Rectangle 11">
            <a:extLst>
              <a:ext uri="{FF2B5EF4-FFF2-40B4-BE49-F238E27FC236}">
                <a16:creationId xmlns:a16="http://schemas.microsoft.com/office/drawing/2014/main" id="{C0D1CB9A-4C6B-4843-B8E9-CD0071D37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625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1D7602-6D2D-46C2-A7B2-434F3678DC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35539253-EA7C-41D9-9930-0923683AA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1219810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E0F1944-120A-0245-B089-BE7CFE851E89}"/>
              </a:ext>
            </a:extLst>
          </p:cNvPr>
          <p:cNvSpPr>
            <a:spLocks noGrp="1"/>
          </p:cNvSpPr>
          <p:nvPr>
            <p:ph type="title"/>
          </p:nvPr>
        </p:nvSpPr>
        <p:spPr>
          <a:xfrm>
            <a:off x="643467" y="1123837"/>
            <a:ext cx="3073914" cy="4601183"/>
          </a:xfrm>
        </p:spPr>
        <p:txBody>
          <a:bodyPr>
            <a:normAutofit/>
          </a:bodyPr>
          <a:lstStyle/>
          <a:p>
            <a:pPr algn="r"/>
            <a:r>
              <a:rPr lang="en-US" dirty="0">
                <a:solidFill>
                  <a:schemeClr val="tx1">
                    <a:lumMod val="85000"/>
                    <a:lumOff val="15000"/>
                  </a:schemeClr>
                </a:solidFill>
              </a:rPr>
              <a:t>Data collection from various sources</a:t>
            </a:r>
          </a:p>
        </p:txBody>
      </p:sp>
      <p:cxnSp>
        <p:nvCxnSpPr>
          <p:cNvPr id="12" name="Straight Connector 11">
            <a:extLst>
              <a:ext uri="{FF2B5EF4-FFF2-40B4-BE49-F238E27FC236}">
                <a16:creationId xmlns:a16="http://schemas.microsoft.com/office/drawing/2014/main" id="{8D89589C-2C90-4407-A995-05EC3DD7AB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480" y="2085681"/>
            <a:ext cx="0" cy="2686639"/>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B0E3546-4049-C549-B00C-6D2BB5BF0B8F}"/>
              </a:ext>
            </a:extLst>
          </p:cNvPr>
          <p:cNvSpPr>
            <a:spLocks noGrp="1"/>
          </p:cNvSpPr>
          <p:nvPr>
            <p:ph idx="1"/>
          </p:nvPr>
        </p:nvSpPr>
        <p:spPr>
          <a:xfrm>
            <a:off x="4393580" y="864108"/>
            <a:ext cx="6144367" cy="5120640"/>
          </a:xfrm>
        </p:spPr>
        <p:txBody>
          <a:bodyPr>
            <a:normAutofit/>
          </a:bodyPr>
          <a:lstStyle/>
          <a:p>
            <a:pPr marL="0" indent="0">
              <a:buNone/>
            </a:pPr>
            <a:r>
              <a:rPr lang="en-US" b="1" dirty="0"/>
              <a:t>Source 1: </a:t>
            </a:r>
            <a:r>
              <a:rPr lang="en-US" b="1" dirty="0" err="1"/>
              <a:t>data.gov.sg</a:t>
            </a:r>
            <a:r>
              <a:rPr lang="en-US" b="1" dirty="0"/>
              <a:t> </a:t>
            </a:r>
            <a:r>
              <a:rPr lang="en-US" dirty="0"/>
              <a:t>(MHA – Singapore Police Force, Ministry of Trade and Industry – Department of Statistics)</a:t>
            </a:r>
          </a:p>
          <a:p>
            <a:r>
              <a:rPr lang="en-US" dirty="0"/>
              <a:t>Overall Crime Cases  recorded by crime classification</a:t>
            </a:r>
          </a:p>
          <a:p>
            <a:r>
              <a:rPr lang="en-US" dirty="0"/>
              <a:t>Five Preventable Crime Cases Recorded by NPC</a:t>
            </a:r>
          </a:p>
          <a:p>
            <a:r>
              <a:rPr lang="en-US" dirty="0"/>
              <a:t>Unlicensed Moneylending (UML) and Harassment by NPC</a:t>
            </a:r>
          </a:p>
          <a:p>
            <a:r>
              <a:rPr lang="en-US" dirty="0"/>
              <a:t>Person Arrested for Selected Major Offences</a:t>
            </a:r>
          </a:p>
          <a:p>
            <a:r>
              <a:rPr lang="en-US" dirty="0"/>
              <a:t>Singapore Residents, Annual</a:t>
            </a:r>
          </a:p>
          <a:p>
            <a:pPr marL="0" indent="0">
              <a:buNone/>
            </a:pPr>
            <a:r>
              <a:rPr lang="en-US" b="1" dirty="0"/>
              <a:t>Source 2</a:t>
            </a:r>
            <a:r>
              <a:rPr lang="en-US" dirty="0"/>
              <a:t>: </a:t>
            </a:r>
            <a:r>
              <a:rPr lang="en-US" b="1" dirty="0"/>
              <a:t>Department of Statistics Singapore</a:t>
            </a:r>
          </a:p>
          <a:p>
            <a:r>
              <a:rPr lang="en-US" dirty="0"/>
              <a:t>Victims of Selected Major Offences by Sex and Broad age group, annual</a:t>
            </a:r>
          </a:p>
        </p:txBody>
      </p:sp>
    </p:spTree>
    <p:extLst>
      <p:ext uri="{BB962C8B-B14F-4D97-AF65-F5344CB8AC3E}">
        <p14:creationId xmlns:p14="http://schemas.microsoft.com/office/powerpoint/2010/main" val="3886564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2F4AD318-2FB6-4C6E-931E-58E404FA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1A118E35-1CBF-4863-8497-F4DF1A166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2" y="752748"/>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Freeform: Shape 15">
            <a:extLst>
              <a:ext uri="{FF2B5EF4-FFF2-40B4-BE49-F238E27FC236}">
                <a16:creationId xmlns:a16="http://schemas.microsoft.com/office/drawing/2014/main" id="{6E187274-5DC2-4BE0-AF99-925D6D973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7094" y="761999"/>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979485B-9482-4146-9495-E17E9DF78A84}"/>
              </a:ext>
            </a:extLst>
          </p:cNvPr>
          <p:cNvSpPr>
            <a:spLocks noGrp="1"/>
          </p:cNvSpPr>
          <p:nvPr>
            <p:ph type="title"/>
          </p:nvPr>
        </p:nvSpPr>
        <p:spPr>
          <a:xfrm>
            <a:off x="1069849" y="1298448"/>
            <a:ext cx="7056444" cy="3255264"/>
          </a:xfrm>
        </p:spPr>
        <p:txBody>
          <a:bodyPr vert="horz" lIns="91440" tIns="45720" rIns="91440" bIns="45720" rtlCol="0" anchor="b">
            <a:normAutofit/>
          </a:bodyPr>
          <a:lstStyle/>
          <a:p>
            <a:pPr algn="r"/>
            <a:r>
              <a:rPr lang="en-US" sz="5500" spc="-100" dirty="0">
                <a:solidFill>
                  <a:schemeClr val="accent1"/>
                </a:solidFill>
              </a:rPr>
              <a:t>Design of database schema</a:t>
            </a:r>
            <a:br>
              <a:rPr lang="en-US" sz="5500" spc="-100" dirty="0">
                <a:solidFill>
                  <a:schemeClr val="accent1"/>
                </a:solidFill>
              </a:rPr>
            </a:br>
            <a:r>
              <a:rPr lang="en-US" sz="2000" spc="-100" dirty="0">
                <a:solidFill>
                  <a:schemeClr val="accent1"/>
                </a:solidFill>
              </a:rPr>
              <a:t>1</a:t>
            </a:r>
            <a:r>
              <a:rPr lang="en-US" sz="2800" spc="-100" dirty="0">
                <a:solidFill>
                  <a:schemeClr val="accent1"/>
                </a:solidFill>
              </a:rPr>
              <a:t>. Entity – Relationship Diagram</a:t>
            </a:r>
            <a:br>
              <a:rPr lang="en-US" sz="2800" spc="-100" dirty="0">
                <a:solidFill>
                  <a:schemeClr val="accent1"/>
                </a:solidFill>
              </a:rPr>
            </a:br>
            <a:r>
              <a:rPr lang="en-US" sz="2800" spc="-100" dirty="0">
                <a:solidFill>
                  <a:schemeClr val="accent1"/>
                </a:solidFill>
              </a:rPr>
              <a:t>2. Relational Schemas</a:t>
            </a:r>
            <a:br>
              <a:rPr lang="en-US" sz="5500" spc="-100" dirty="0">
                <a:solidFill>
                  <a:schemeClr val="accent1"/>
                </a:solidFill>
              </a:rPr>
            </a:br>
            <a:r>
              <a:rPr lang="en-US" sz="5500" spc="-100" dirty="0">
                <a:solidFill>
                  <a:schemeClr val="accent1"/>
                </a:solidFill>
              </a:rPr>
              <a:t> </a:t>
            </a:r>
          </a:p>
        </p:txBody>
      </p:sp>
      <p:pic>
        <p:nvPicPr>
          <p:cNvPr id="5" name="Graphic 4">
            <a:extLst>
              <a:ext uri="{FF2B5EF4-FFF2-40B4-BE49-F238E27FC236}">
                <a16:creationId xmlns:a16="http://schemas.microsoft.com/office/drawing/2014/main" id="{6FED8343-4AF6-C342-8B0C-4F7D9009C88F}"/>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234487" y="1500184"/>
            <a:ext cx="1971676" cy="1971676"/>
          </a:xfrm>
          <a:prstGeom prst="rect">
            <a:avLst/>
          </a:prstGeom>
        </p:spPr>
      </p:pic>
    </p:spTree>
    <p:extLst>
      <p:ext uri="{BB962C8B-B14F-4D97-AF65-F5344CB8AC3E}">
        <p14:creationId xmlns:p14="http://schemas.microsoft.com/office/powerpoint/2010/main" val="2933408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35CBD63-8F8F-47DC-9CE7-159E6161D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A0E3486-FD49-4921-B4F4-E5BB5C88AC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3"/>
            <a:ext cx="3577575"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1C07277-FB7E-C944-AC88-4A301D63A7AA}"/>
              </a:ext>
            </a:extLst>
          </p:cNvPr>
          <p:cNvSpPr>
            <a:spLocks noGrp="1"/>
          </p:cNvSpPr>
          <p:nvPr>
            <p:ph type="title"/>
          </p:nvPr>
        </p:nvSpPr>
        <p:spPr>
          <a:xfrm>
            <a:off x="252919" y="1123837"/>
            <a:ext cx="2947482" cy="1038177"/>
          </a:xfrm>
        </p:spPr>
        <p:txBody>
          <a:bodyPr anchor="b">
            <a:normAutofit/>
          </a:bodyPr>
          <a:lstStyle/>
          <a:p>
            <a:r>
              <a:rPr lang="en-US" sz="2400" dirty="0"/>
              <a:t>Entity Relationship Diagram</a:t>
            </a:r>
          </a:p>
        </p:txBody>
      </p:sp>
      <p:sp>
        <p:nvSpPr>
          <p:cNvPr id="9" name="Content Placeholder 8">
            <a:extLst>
              <a:ext uri="{FF2B5EF4-FFF2-40B4-BE49-F238E27FC236}">
                <a16:creationId xmlns:a16="http://schemas.microsoft.com/office/drawing/2014/main" id="{3865043C-3BC9-4787-9E9E-3613519315AB}"/>
              </a:ext>
            </a:extLst>
          </p:cNvPr>
          <p:cNvSpPr>
            <a:spLocks noGrp="1"/>
          </p:cNvSpPr>
          <p:nvPr>
            <p:ph idx="1"/>
          </p:nvPr>
        </p:nvSpPr>
        <p:spPr>
          <a:xfrm>
            <a:off x="252920" y="2162014"/>
            <a:ext cx="2947482" cy="3744264"/>
          </a:xfrm>
        </p:spPr>
        <p:txBody>
          <a:bodyPr anchor="t">
            <a:normAutofit/>
          </a:bodyPr>
          <a:lstStyle/>
          <a:p>
            <a:pPr marL="0" indent="0">
              <a:buNone/>
            </a:pPr>
            <a:endParaRPr lang="en-US" sz="1400" dirty="0">
              <a:solidFill>
                <a:srgbClr val="FFFFFF"/>
              </a:solidFill>
            </a:endParaRPr>
          </a:p>
          <a:p>
            <a:pPr marL="0" indent="0">
              <a:buNone/>
            </a:pPr>
            <a:r>
              <a:rPr lang="en-US" sz="1400" dirty="0">
                <a:solidFill>
                  <a:srgbClr val="FFFFFF"/>
                </a:solidFill>
              </a:rPr>
              <a:t>Entities:</a:t>
            </a:r>
          </a:p>
          <a:p>
            <a:r>
              <a:rPr lang="en-US" sz="1400" dirty="0">
                <a:solidFill>
                  <a:srgbClr val="FFFFFF"/>
                </a:solidFill>
              </a:rPr>
              <a:t>- Crime incidents</a:t>
            </a:r>
          </a:p>
          <a:p>
            <a:r>
              <a:rPr lang="en-US" sz="1400" dirty="0">
                <a:solidFill>
                  <a:srgbClr val="FFFFFF"/>
                </a:solidFill>
              </a:rPr>
              <a:t>- Crime type</a:t>
            </a:r>
          </a:p>
          <a:p>
            <a:r>
              <a:rPr lang="en-US" sz="1400" dirty="0">
                <a:solidFill>
                  <a:srgbClr val="FFFFFF"/>
                </a:solidFill>
              </a:rPr>
              <a:t>- Police station</a:t>
            </a:r>
          </a:p>
          <a:p>
            <a:r>
              <a:rPr lang="en-US" sz="1400" dirty="0">
                <a:solidFill>
                  <a:srgbClr val="FFFFFF"/>
                </a:solidFill>
              </a:rPr>
              <a:t>- Arrested</a:t>
            </a:r>
          </a:p>
          <a:p>
            <a:r>
              <a:rPr lang="en-US" sz="1400" dirty="0">
                <a:solidFill>
                  <a:srgbClr val="FFFFFF"/>
                </a:solidFill>
              </a:rPr>
              <a:t>- Victims</a:t>
            </a:r>
          </a:p>
          <a:p>
            <a:r>
              <a:rPr lang="en-US" sz="1400" dirty="0">
                <a:solidFill>
                  <a:srgbClr val="FFFFFF"/>
                </a:solidFill>
              </a:rPr>
              <a:t>- Population</a:t>
            </a:r>
          </a:p>
        </p:txBody>
      </p:sp>
      <p:pic>
        <p:nvPicPr>
          <p:cNvPr id="6" name="Picture 5" descr="Diagram&#10;&#10;Description automatically generated">
            <a:extLst>
              <a:ext uri="{FF2B5EF4-FFF2-40B4-BE49-F238E27FC236}">
                <a16:creationId xmlns:a16="http://schemas.microsoft.com/office/drawing/2014/main" id="{BB4465AA-E9B6-B749-8A30-08DC477D8435}"/>
              </a:ext>
            </a:extLst>
          </p:cNvPr>
          <p:cNvPicPr>
            <a:picLocks noChangeAspect="1"/>
          </p:cNvPicPr>
          <p:nvPr/>
        </p:nvPicPr>
        <p:blipFill>
          <a:blip r:embed="rId2"/>
          <a:stretch>
            <a:fillRect/>
          </a:stretch>
        </p:blipFill>
        <p:spPr>
          <a:xfrm>
            <a:off x="4059935" y="1210566"/>
            <a:ext cx="7491363" cy="4419904"/>
          </a:xfrm>
          <a:prstGeom prst="rect">
            <a:avLst/>
          </a:prstGeom>
        </p:spPr>
      </p:pic>
      <p:sp>
        <p:nvSpPr>
          <p:cNvPr id="27" name="Rectangle 26">
            <a:extLst>
              <a:ext uri="{FF2B5EF4-FFF2-40B4-BE49-F238E27FC236}">
                <a16:creationId xmlns:a16="http://schemas.microsoft.com/office/drawing/2014/main" id="{83B4A72C-2924-4CE2-8674-7E02E182ED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78352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07277-FB7E-C944-AC88-4A301D63A7AA}"/>
              </a:ext>
            </a:extLst>
          </p:cNvPr>
          <p:cNvSpPr>
            <a:spLocks noGrp="1"/>
          </p:cNvSpPr>
          <p:nvPr>
            <p:ph type="title"/>
          </p:nvPr>
        </p:nvSpPr>
        <p:spPr>
          <a:xfrm>
            <a:off x="246574" y="919702"/>
            <a:ext cx="2947482" cy="366296"/>
          </a:xfrm>
        </p:spPr>
        <p:txBody>
          <a:bodyPr anchor="b">
            <a:normAutofit fontScale="90000"/>
          </a:bodyPr>
          <a:lstStyle/>
          <a:p>
            <a:r>
              <a:rPr lang="en-US" sz="2400" dirty="0"/>
              <a:t>Relational Schemas</a:t>
            </a:r>
          </a:p>
        </p:txBody>
      </p:sp>
      <p:pic>
        <p:nvPicPr>
          <p:cNvPr id="4" name="Picture 3" descr="Graphical user interface, application, Teams&#10;&#10;Description automatically generated">
            <a:extLst>
              <a:ext uri="{FF2B5EF4-FFF2-40B4-BE49-F238E27FC236}">
                <a16:creationId xmlns:a16="http://schemas.microsoft.com/office/drawing/2014/main" id="{6DE02F98-F023-C54B-86FD-E6595EB0117D}"/>
              </a:ext>
            </a:extLst>
          </p:cNvPr>
          <p:cNvPicPr>
            <a:picLocks noChangeAspect="1"/>
          </p:cNvPicPr>
          <p:nvPr/>
        </p:nvPicPr>
        <p:blipFill rotWithShape="1">
          <a:blip r:embed="rId2"/>
          <a:srcRect b="6364"/>
          <a:stretch/>
        </p:blipFill>
        <p:spPr>
          <a:xfrm>
            <a:off x="3778897" y="758952"/>
            <a:ext cx="7772401" cy="5330952"/>
          </a:xfrm>
          <a:prstGeom prst="rect">
            <a:avLst/>
          </a:prstGeom>
        </p:spPr>
      </p:pic>
      <p:pic>
        <p:nvPicPr>
          <p:cNvPr id="10" name="Picture 9" descr="Table&#10;&#10;Description automatically generated">
            <a:extLst>
              <a:ext uri="{FF2B5EF4-FFF2-40B4-BE49-F238E27FC236}">
                <a16:creationId xmlns:a16="http://schemas.microsoft.com/office/drawing/2014/main" id="{2AA05B29-B606-5244-BE15-CBB1C2BEE0A7}"/>
              </a:ext>
            </a:extLst>
          </p:cNvPr>
          <p:cNvPicPr>
            <a:picLocks noChangeAspect="1"/>
          </p:cNvPicPr>
          <p:nvPr/>
        </p:nvPicPr>
        <p:blipFill>
          <a:blip r:embed="rId3"/>
          <a:stretch>
            <a:fillRect/>
          </a:stretch>
        </p:blipFill>
        <p:spPr>
          <a:xfrm>
            <a:off x="252920" y="1316039"/>
            <a:ext cx="1599024" cy="1021599"/>
          </a:xfrm>
          <a:prstGeom prst="rect">
            <a:avLst/>
          </a:prstGeom>
        </p:spPr>
      </p:pic>
      <p:pic>
        <p:nvPicPr>
          <p:cNvPr id="15" name="Picture 14" descr="Table&#10;&#10;Description automatically generated">
            <a:extLst>
              <a:ext uri="{FF2B5EF4-FFF2-40B4-BE49-F238E27FC236}">
                <a16:creationId xmlns:a16="http://schemas.microsoft.com/office/drawing/2014/main" id="{ED574ED2-387A-1040-9D43-F998F04BD995}"/>
              </a:ext>
            </a:extLst>
          </p:cNvPr>
          <p:cNvPicPr>
            <a:picLocks noChangeAspect="1"/>
          </p:cNvPicPr>
          <p:nvPr/>
        </p:nvPicPr>
        <p:blipFill>
          <a:blip r:embed="rId4"/>
          <a:stretch>
            <a:fillRect/>
          </a:stretch>
        </p:blipFill>
        <p:spPr>
          <a:xfrm>
            <a:off x="242757" y="3844641"/>
            <a:ext cx="1609187" cy="1175591"/>
          </a:xfrm>
          <a:prstGeom prst="rect">
            <a:avLst/>
          </a:prstGeom>
        </p:spPr>
      </p:pic>
      <p:sp>
        <p:nvSpPr>
          <p:cNvPr id="24" name="Title 1">
            <a:extLst>
              <a:ext uri="{FF2B5EF4-FFF2-40B4-BE49-F238E27FC236}">
                <a16:creationId xmlns:a16="http://schemas.microsoft.com/office/drawing/2014/main" id="{B1FA48F8-F6BD-2041-9765-94B6DF9F2693}"/>
              </a:ext>
            </a:extLst>
          </p:cNvPr>
          <p:cNvSpPr txBox="1">
            <a:spLocks/>
          </p:cNvSpPr>
          <p:nvPr/>
        </p:nvSpPr>
        <p:spPr>
          <a:xfrm>
            <a:off x="1929004" y="1394131"/>
            <a:ext cx="1265052" cy="58321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1200" dirty="0"/>
              <a:t>Overall crime cases recorded by crime classification </a:t>
            </a:r>
          </a:p>
        </p:txBody>
      </p:sp>
      <p:sp>
        <p:nvSpPr>
          <p:cNvPr id="26" name="Title 1">
            <a:extLst>
              <a:ext uri="{FF2B5EF4-FFF2-40B4-BE49-F238E27FC236}">
                <a16:creationId xmlns:a16="http://schemas.microsoft.com/office/drawing/2014/main" id="{30B14680-76D8-DB47-8E4D-C42A14A4B1CC}"/>
              </a:ext>
            </a:extLst>
          </p:cNvPr>
          <p:cNvSpPr txBox="1">
            <a:spLocks/>
          </p:cNvSpPr>
          <p:nvPr/>
        </p:nvSpPr>
        <p:spPr>
          <a:xfrm>
            <a:off x="1929004" y="2467483"/>
            <a:ext cx="1265052" cy="58321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1200" dirty="0"/>
              <a:t>Five preventable crimes by NPC</a:t>
            </a:r>
          </a:p>
        </p:txBody>
      </p:sp>
      <p:pic>
        <p:nvPicPr>
          <p:cNvPr id="21" name="Picture 20" descr="Table&#10;&#10;Description automatically generated">
            <a:extLst>
              <a:ext uri="{FF2B5EF4-FFF2-40B4-BE49-F238E27FC236}">
                <a16:creationId xmlns:a16="http://schemas.microsoft.com/office/drawing/2014/main" id="{5A1C5A40-3A85-E643-8FCC-2BE3D9B78E4C}"/>
              </a:ext>
            </a:extLst>
          </p:cNvPr>
          <p:cNvPicPr>
            <a:picLocks noChangeAspect="1"/>
          </p:cNvPicPr>
          <p:nvPr/>
        </p:nvPicPr>
        <p:blipFill>
          <a:blip r:embed="rId5"/>
          <a:stretch>
            <a:fillRect/>
          </a:stretch>
        </p:blipFill>
        <p:spPr>
          <a:xfrm>
            <a:off x="242757" y="2481359"/>
            <a:ext cx="1605370" cy="1271670"/>
          </a:xfrm>
          <a:prstGeom prst="rect">
            <a:avLst/>
          </a:prstGeom>
        </p:spPr>
      </p:pic>
      <p:sp>
        <p:nvSpPr>
          <p:cNvPr id="28" name="Title 1">
            <a:extLst>
              <a:ext uri="{FF2B5EF4-FFF2-40B4-BE49-F238E27FC236}">
                <a16:creationId xmlns:a16="http://schemas.microsoft.com/office/drawing/2014/main" id="{E9B02723-2566-C549-8550-692738348022}"/>
              </a:ext>
            </a:extLst>
          </p:cNvPr>
          <p:cNvSpPr txBox="1">
            <a:spLocks/>
          </p:cNvSpPr>
          <p:nvPr/>
        </p:nvSpPr>
        <p:spPr>
          <a:xfrm>
            <a:off x="1935349" y="3984715"/>
            <a:ext cx="1265052" cy="58321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1200" dirty="0"/>
              <a:t>Person arrested for selected major offences</a:t>
            </a:r>
          </a:p>
        </p:txBody>
      </p:sp>
      <p:pic>
        <p:nvPicPr>
          <p:cNvPr id="29" name="Picture 28" descr="Table&#10;&#10;Description automatically generated">
            <a:extLst>
              <a:ext uri="{FF2B5EF4-FFF2-40B4-BE49-F238E27FC236}">
                <a16:creationId xmlns:a16="http://schemas.microsoft.com/office/drawing/2014/main" id="{A0D9A717-B657-414E-BC8C-3A5434E7A01D}"/>
              </a:ext>
            </a:extLst>
          </p:cNvPr>
          <p:cNvPicPr>
            <a:picLocks noChangeAspect="1"/>
          </p:cNvPicPr>
          <p:nvPr/>
        </p:nvPicPr>
        <p:blipFill>
          <a:blip r:embed="rId6"/>
          <a:stretch>
            <a:fillRect/>
          </a:stretch>
        </p:blipFill>
        <p:spPr>
          <a:xfrm>
            <a:off x="242757" y="5111844"/>
            <a:ext cx="1937964" cy="826454"/>
          </a:xfrm>
          <a:prstGeom prst="rect">
            <a:avLst/>
          </a:prstGeom>
        </p:spPr>
      </p:pic>
      <p:sp>
        <p:nvSpPr>
          <p:cNvPr id="30" name="Title 1">
            <a:extLst>
              <a:ext uri="{FF2B5EF4-FFF2-40B4-BE49-F238E27FC236}">
                <a16:creationId xmlns:a16="http://schemas.microsoft.com/office/drawing/2014/main" id="{D561FFB4-BD15-E844-A1B7-2CF7A4510F51}"/>
              </a:ext>
            </a:extLst>
          </p:cNvPr>
          <p:cNvSpPr txBox="1">
            <a:spLocks/>
          </p:cNvSpPr>
          <p:nvPr/>
        </p:nvSpPr>
        <p:spPr>
          <a:xfrm>
            <a:off x="2221425" y="5007976"/>
            <a:ext cx="1265052" cy="58321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1200" dirty="0"/>
              <a:t>Singapore residents, annual</a:t>
            </a:r>
          </a:p>
        </p:txBody>
      </p:sp>
    </p:spTree>
    <p:extLst>
      <p:ext uri="{BB962C8B-B14F-4D97-AF65-F5344CB8AC3E}">
        <p14:creationId xmlns:p14="http://schemas.microsoft.com/office/powerpoint/2010/main" val="1306868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C1D4A39-A122-41DA-BF9B-2313FB6B7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CD120F8-C0F1-4CC6-B340-0B8F67C40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7052486"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B37C0CB-0DAA-DF42-9C01-A221FE75A3BD}"/>
              </a:ext>
            </a:extLst>
          </p:cNvPr>
          <p:cNvSpPr>
            <a:spLocks noGrp="1"/>
          </p:cNvSpPr>
          <p:nvPr>
            <p:ph type="title"/>
          </p:nvPr>
        </p:nvSpPr>
        <p:spPr>
          <a:xfrm>
            <a:off x="290960" y="1242623"/>
            <a:ext cx="6451110" cy="2021956"/>
          </a:xfrm>
        </p:spPr>
        <p:txBody>
          <a:bodyPr>
            <a:normAutofit/>
          </a:bodyPr>
          <a:lstStyle/>
          <a:p>
            <a:r>
              <a:rPr lang="en-US" dirty="0"/>
              <a:t>Data Analysis using SQL</a:t>
            </a:r>
            <a:br>
              <a:rPr lang="en-US" sz="1400" dirty="0"/>
            </a:br>
            <a:br>
              <a:rPr lang="en-US" sz="1400" dirty="0"/>
            </a:br>
            <a:r>
              <a:rPr lang="en-US" sz="1600" dirty="0"/>
              <a:t>- Is there an increase in the overall crime rate over the years? </a:t>
            </a:r>
            <a:br>
              <a:rPr lang="en-US" sz="1400" dirty="0"/>
            </a:br>
            <a:br>
              <a:rPr lang="en-US" sz="1600" dirty="0"/>
            </a:br>
            <a:r>
              <a:rPr lang="en-US" sz="1600" dirty="0"/>
              <a:t>-  Is crime rate vary greatly by neighborhood?</a:t>
            </a:r>
            <a:br>
              <a:rPr lang="en-US" sz="1600" dirty="0"/>
            </a:br>
            <a:endParaRPr lang="en-US" sz="1600" dirty="0"/>
          </a:p>
        </p:txBody>
      </p:sp>
      <p:pic>
        <p:nvPicPr>
          <p:cNvPr id="9" name="Picture 8" descr="Table&#10;&#10;Description automatically generated">
            <a:extLst>
              <a:ext uri="{FF2B5EF4-FFF2-40B4-BE49-F238E27FC236}">
                <a16:creationId xmlns:a16="http://schemas.microsoft.com/office/drawing/2014/main" id="{FC10E992-96C2-4F44-85E3-3F52EC82020C}"/>
              </a:ext>
            </a:extLst>
          </p:cNvPr>
          <p:cNvPicPr>
            <a:picLocks noChangeAspect="1"/>
          </p:cNvPicPr>
          <p:nvPr/>
        </p:nvPicPr>
        <p:blipFill>
          <a:blip r:embed="rId2"/>
          <a:stretch>
            <a:fillRect/>
          </a:stretch>
        </p:blipFill>
        <p:spPr>
          <a:xfrm>
            <a:off x="56197" y="3712207"/>
            <a:ext cx="6920637" cy="2093490"/>
          </a:xfrm>
          <a:prstGeom prst="rect">
            <a:avLst/>
          </a:prstGeom>
        </p:spPr>
      </p:pic>
      <p:pic>
        <p:nvPicPr>
          <p:cNvPr id="5" name="Content Placeholder 4" descr="Text&#10;&#10;Description automatically generated">
            <a:extLst>
              <a:ext uri="{FF2B5EF4-FFF2-40B4-BE49-F238E27FC236}">
                <a16:creationId xmlns:a16="http://schemas.microsoft.com/office/drawing/2014/main" id="{96F1049D-45F2-8C43-83D4-3BCD07206116}"/>
              </a:ext>
            </a:extLst>
          </p:cNvPr>
          <p:cNvPicPr>
            <a:picLocks noChangeAspect="1"/>
          </p:cNvPicPr>
          <p:nvPr/>
        </p:nvPicPr>
        <p:blipFill>
          <a:blip r:embed="rId3"/>
          <a:stretch>
            <a:fillRect/>
          </a:stretch>
        </p:blipFill>
        <p:spPr>
          <a:xfrm>
            <a:off x="7725782" y="723501"/>
            <a:ext cx="3341134" cy="1119279"/>
          </a:xfrm>
          <a:prstGeom prst="rect">
            <a:avLst/>
          </a:prstGeom>
        </p:spPr>
      </p:pic>
      <p:pic>
        <p:nvPicPr>
          <p:cNvPr id="7" name="Picture 6" descr="Graphical user interface, text&#10;&#10;Description automatically generated">
            <a:extLst>
              <a:ext uri="{FF2B5EF4-FFF2-40B4-BE49-F238E27FC236}">
                <a16:creationId xmlns:a16="http://schemas.microsoft.com/office/drawing/2014/main" id="{74420FC7-6B68-2644-A49A-B1A0483CA68A}"/>
              </a:ext>
            </a:extLst>
          </p:cNvPr>
          <p:cNvPicPr>
            <a:picLocks noChangeAspect="1"/>
          </p:cNvPicPr>
          <p:nvPr/>
        </p:nvPicPr>
        <p:blipFill>
          <a:blip r:embed="rId4"/>
          <a:stretch>
            <a:fillRect/>
          </a:stretch>
        </p:blipFill>
        <p:spPr>
          <a:xfrm>
            <a:off x="7725782" y="2130366"/>
            <a:ext cx="3341134" cy="4440048"/>
          </a:xfrm>
          <a:prstGeom prst="rect">
            <a:avLst/>
          </a:prstGeom>
        </p:spPr>
      </p:pic>
      <p:sp>
        <p:nvSpPr>
          <p:cNvPr id="20" name="Rectangle 19">
            <a:extLst>
              <a:ext uri="{FF2B5EF4-FFF2-40B4-BE49-F238E27FC236}">
                <a16:creationId xmlns:a16="http://schemas.microsoft.com/office/drawing/2014/main" id="{8AF6EFCA-56DD-442E-9948-D162BEBBFD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33494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875682-0790-427D-9A23-4B7265F0FA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6EDE4AAE-4785-4EA7-95DB-45200F5B80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6" name="Rectangle 15">
            <a:extLst>
              <a:ext uri="{FF2B5EF4-FFF2-40B4-BE49-F238E27FC236}">
                <a16:creationId xmlns:a16="http://schemas.microsoft.com/office/drawing/2014/main" id="{EB8AA617-0537-4ED7-91B6-66511A647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2E8BF1F-CE61-45C5-92AC-552D23176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67639"/>
            <a:ext cx="11707367" cy="1852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4489EAD-6803-1F4C-9FC7-F221C92E2AF9}"/>
              </a:ext>
            </a:extLst>
          </p:cNvPr>
          <p:cNvSpPr>
            <a:spLocks noGrp="1"/>
          </p:cNvSpPr>
          <p:nvPr>
            <p:ph type="title"/>
          </p:nvPr>
        </p:nvSpPr>
        <p:spPr>
          <a:xfrm>
            <a:off x="990568" y="4564680"/>
            <a:ext cx="10210862" cy="1274880"/>
          </a:xfrm>
        </p:spPr>
        <p:txBody>
          <a:bodyPr vert="horz" lIns="91440" tIns="45720" rIns="91440" bIns="45720" rtlCol="0" anchor="b">
            <a:normAutofit/>
          </a:bodyPr>
          <a:lstStyle/>
          <a:p>
            <a:r>
              <a:rPr lang="en-US" sz="4000" spc="-100" dirty="0"/>
              <a:t>Data Analysis using SQL</a:t>
            </a:r>
            <a:br>
              <a:rPr lang="en-US" sz="5900" spc="-100" dirty="0"/>
            </a:br>
            <a:r>
              <a:rPr lang="en-US" sz="1800" dirty="0"/>
              <a:t>- Is there an increase in the overall crime rate over the years?</a:t>
            </a:r>
            <a:endParaRPr lang="en-US" sz="1800" spc="-100" dirty="0"/>
          </a:p>
        </p:txBody>
      </p:sp>
      <p:pic>
        <p:nvPicPr>
          <p:cNvPr id="5" name="Content Placeholder 4" descr="Text&#10;&#10;Description automatically generated">
            <a:extLst>
              <a:ext uri="{FF2B5EF4-FFF2-40B4-BE49-F238E27FC236}">
                <a16:creationId xmlns:a16="http://schemas.microsoft.com/office/drawing/2014/main" id="{D5DD6CB4-CB65-514D-9AFC-DFF35F2178F0}"/>
              </a:ext>
            </a:extLst>
          </p:cNvPr>
          <p:cNvPicPr>
            <a:picLocks noGrp="1" noChangeAspect="1"/>
          </p:cNvPicPr>
          <p:nvPr>
            <p:ph idx="1"/>
          </p:nvPr>
        </p:nvPicPr>
        <p:blipFill rotWithShape="1">
          <a:blip r:embed="rId2"/>
          <a:srcRect r="30076" b="-1"/>
          <a:stretch/>
        </p:blipFill>
        <p:spPr>
          <a:xfrm>
            <a:off x="296213" y="638174"/>
            <a:ext cx="4418190" cy="3001335"/>
          </a:xfrm>
          <a:prstGeom prst="rect">
            <a:avLst/>
          </a:prstGeom>
        </p:spPr>
      </p:pic>
      <p:pic>
        <p:nvPicPr>
          <p:cNvPr id="9" name="Picture 8" descr="Table&#10;&#10;Description automatically generated">
            <a:extLst>
              <a:ext uri="{FF2B5EF4-FFF2-40B4-BE49-F238E27FC236}">
                <a16:creationId xmlns:a16="http://schemas.microsoft.com/office/drawing/2014/main" id="{EA14AF28-226C-B243-882D-24D3014AACD6}"/>
              </a:ext>
            </a:extLst>
          </p:cNvPr>
          <p:cNvPicPr>
            <a:picLocks noChangeAspect="1"/>
          </p:cNvPicPr>
          <p:nvPr/>
        </p:nvPicPr>
        <p:blipFill>
          <a:blip r:embed="rId3"/>
          <a:stretch>
            <a:fillRect/>
          </a:stretch>
        </p:blipFill>
        <p:spPr>
          <a:xfrm>
            <a:off x="4964459" y="555236"/>
            <a:ext cx="6902906" cy="3174228"/>
          </a:xfrm>
          <a:prstGeom prst="rect">
            <a:avLst/>
          </a:prstGeom>
        </p:spPr>
      </p:pic>
    </p:spTree>
    <p:extLst>
      <p:ext uri="{BB962C8B-B14F-4D97-AF65-F5344CB8AC3E}">
        <p14:creationId xmlns:p14="http://schemas.microsoft.com/office/powerpoint/2010/main" val="799711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64C9EE1D-12BB-43F7-9A2A-893578DCA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a:extLst>
              <a:ext uri="{FF2B5EF4-FFF2-40B4-BE49-F238E27FC236}">
                <a16:creationId xmlns:a16="http://schemas.microsoft.com/office/drawing/2014/main" id="{43962A31-C54E-4762-B155-59777FED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9" name="Rectangle 28">
            <a:extLst>
              <a:ext uri="{FF2B5EF4-FFF2-40B4-BE49-F238E27FC236}">
                <a16:creationId xmlns:a16="http://schemas.microsoft.com/office/drawing/2014/main" id="{4B392D36-B685-45E0-B197-6EE5D7480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DCA8533-CC5E-4754-9A04-047EDE49E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67639"/>
            <a:ext cx="11707367" cy="1852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4489EAD-6803-1F4C-9FC7-F221C92E2AF9}"/>
              </a:ext>
            </a:extLst>
          </p:cNvPr>
          <p:cNvSpPr>
            <a:spLocks noGrp="1"/>
          </p:cNvSpPr>
          <p:nvPr>
            <p:ph type="title"/>
          </p:nvPr>
        </p:nvSpPr>
        <p:spPr>
          <a:xfrm>
            <a:off x="1069848" y="4590661"/>
            <a:ext cx="10210862" cy="1065690"/>
          </a:xfrm>
        </p:spPr>
        <p:txBody>
          <a:bodyPr vert="horz" lIns="91440" tIns="45720" rIns="91440" bIns="45720" rtlCol="0" anchor="b">
            <a:normAutofit/>
          </a:bodyPr>
          <a:lstStyle/>
          <a:p>
            <a:r>
              <a:rPr lang="en-US" sz="3200" spc="-100" dirty="0"/>
              <a:t>Data Analysis using SQL</a:t>
            </a:r>
            <a:br>
              <a:rPr lang="en-US" sz="3200" spc="-100" dirty="0"/>
            </a:br>
            <a:r>
              <a:rPr lang="en-US" sz="1800" spc="-100" dirty="0"/>
              <a:t>- Is crime rate vary greatly by neighborhood?</a:t>
            </a:r>
          </a:p>
        </p:txBody>
      </p:sp>
      <p:pic>
        <p:nvPicPr>
          <p:cNvPr id="7" name="Content Placeholder 6" descr="Text&#10;&#10;Description automatically generated">
            <a:extLst>
              <a:ext uri="{FF2B5EF4-FFF2-40B4-BE49-F238E27FC236}">
                <a16:creationId xmlns:a16="http://schemas.microsoft.com/office/drawing/2014/main" id="{6E38D537-2F70-EA45-8F49-A4F306050546}"/>
              </a:ext>
            </a:extLst>
          </p:cNvPr>
          <p:cNvPicPr>
            <a:picLocks noGrp="1" noChangeAspect="1"/>
          </p:cNvPicPr>
          <p:nvPr>
            <p:ph idx="1"/>
          </p:nvPr>
        </p:nvPicPr>
        <p:blipFill>
          <a:blip r:embed="rId2"/>
          <a:stretch>
            <a:fillRect/>
          </a:stretch>
        </p:blipFill>
        <p:spPr>
          <a:xfrm>
            <a:off x="238499" y="606522"/>
            <a:ext cx="5973499" cy="2822478"/>
          </a:xfrm>
          <a:prstGeom prst="rect">
            <a:avLst/>
          </a:prstGeom>
        </p:spPr>
      </p:pic>
      <p:pic>
        <p:nvPicPr>
          <p:cNvPr id="10" name="Picture 9" descr="Table&#10;&#10;Description automatically generated">
            <a:extLst>
              <a:ext uri="{FF2B5EF4-FFF2-40B4-BE49-F238E27FC236}">
                <a16:creationId xmlns:a16="http://schemas.microsoft.com/office/drawing/2014/main" id="{61F5F067-0022-F64B-87EA-616400884654}"/>
              </a:ext>
            </a:extLst>
          </p:cNvPr>
          <p:cNvPicPr>
            <a:picLocks noChangeAspect="1"/>
          </p:cNvPicPr>
          <p:nvPr/>
        </p:nvPicPr>
        <p:blipFill>
          <a:blip r:embed="rId3"/>
          <a:stretch>
            <a:fillRect/>
          </a:stretch>
        </p:blipFill>
        <p:spPr>
          <a:xfrm>
            <a:off x="6338316" y="555004"/>
            <a:ext cx="5415269" cy="3249161"/>
          </a:xfrm>
          <a:prstGeom prst="rect">
            <a:avLst/>
          </a:prstGeom>
        </p:spPr>
      </p:pic>
    </p:spTree>
    <p:extLst>
      <p:ext uri="{BB962C8B-B14F-4D97-AF65-F5344CB8AC3E}">
        <p14:creationId xmlns:p14="http://schemas.microsoft.com/office/powerpoint/2010/main" val="3202568592"/>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256</TotalTime>
  <Words>848</Words>
  <Application>Microsoft Macintosh PowerPoint</Application>
  <PresentationFormat>Widescreen</PresentationFormat>
  <Paragraphs>70</Paragraphs>
  <Slides>13</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Calibri</vt:lpstr>
      <vt:lpstr>Chalkboard</vt:lpstr>
      <vt:lpstr>Corbel</vt:lpstr>
      <vt:lpstr>Wingdings 2</vt:lpstr>
      <vt:lpstr>Frame</vt:lpstr>
      <vt:lpstr>SINGAPORE CRIME Analysis</vt:lpstr>
      <vt:lpstr>Problem Statements</vt:lpstr>
      <vt:lpstr>Data collection from various sources</vt:lpstr>
      <vt:lpstr>Design of database schema 1. Entity – Relationship Diagram 2. Relational Schemas  </vt:lpstr>
      <vt:lpstr>Entity Relationship Diagram</vt:lpstr>
      <vt:lpstr>Relational Schemas</vt:lpstr>
      <vt:lpstr>Data Analysis using SQL  - Is there an increase in the overall crime rate over the years?   -  Is crime rate vary greatly by neighborhood? </vt:lpstr>
      <vt:lpstr>Data Analysis using SQL - Is there an increase in the overall crime rate over the years?</vt:lpstr>
      <vt:lpstr>Data Analysis using SQL - Is crime rate vary greatly by neighborhood?</vt:lpstr>
      <vt:lpstr>Insights: Overall Crime</vt:lpstr>
      <vt:lpstr>Insights: Crimes (5 Preventable crime, Unlicensed Money Lending and Harassment) reported by NPC</vt:lpstr>
      <vt:lpstr>Insights: Person Arrested and Victims by Selected Major Offences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SINGAPORE CRIME Analysis</dc:title>
  <dc:creator>Ng Gim Pei</dc:creator>
  <cp:lastModifiedBy>Ng Gim Pei</cp:lastModifiedBy>
  <cp:revision>14</cp:revision>
  <dcterms:created xsi:type="dcterms:W3CDTF">2020-10-31T23:24:56Z</dcterms:created>
  <dcterms:modified xsi:type="dcterms:W3CDTF">2020-11-02T08:45:12Z</dcterms:modified>
</cp:coreProperties>
</file>